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9"/>
  </p:notesMasterIdLst>
  <p:sldIdLst>
    <p:sldId id="256" r:id="rId2"/>
    <p:sldId id="317" r:id="rId3"/>
    <p:sldId id="318" r:id="rId4"/>
    <p:sldId id="257" r:id="rId5"/>
    <p:sldId id="315" r:id="rId6"/>
    <p:sldId id="299" r:id="rId7"/>
    <p:sldId id="316" r:id="rId8"/>
    <p:sldId id="304" r:id="rId9"/>
    <p:sldId id="306" r:id="rId10"/>
    <p:sldId id="307" r:id="rId11"/>
    <p:sldId id="314" r:id="rId12"/>
    <p:sldId id="258" r:id="rId13"/>
    <p:sldId id="311" r:id="rId14"/>
    <p:sldId id="313" r:id="rId15"/>
    <p:sldId id="309" r:id="rId16"/>
    <p:sldId id="310" r:id="rId17"/>
    <p:sldId id="312" r:id="rId18"/>
  </p:sldIdLst>
  <p:sldSz cx="9144000" cy="5143500" type="screen16x9"/>
  <p:notesSz cx="6858000" cy="9144000"/>
  <p:embeddedFontLst>
    <p:embeddedFont>
      <p:font typeface="Exo 2" panose="020B0604020202020204" charset="-94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Nunito Light" panose="020B0604020202020204" charset="-94"/>
      <p:regular r:id="rId28"/>
      <p:italic r:id="rId29"/>
    </p:embeddedFont>
    <p:embeddedFont>
      <p:font typeface="Roboto Condensed 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EC7F7E-B053-4B22-9954-D136F263B172}">
  <a:tblStyle styleId="{DCEC7F7E-B053-4B22-9954-D136F263B1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721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7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098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947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764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 err="1"/>
              <a:t>Mikroservisler</a:t>
            </a:r>
            <a:r>
              <a:rPr lang="tr-TR" dirty="0"/>
              <a:t> ve Python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Mikroservis</a:t>
            </a:r>
            <a:r>
              <a:rPr lang="tr-TR" dirty="0"/>
              <a:t> tabanlı web sitesi.</a:t>
            </a:r>
            <a:endParaRPr dirty="0"/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28056-D6F4-CC8F-82B0-217EB0C5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err="1">
                <a:latin typeface="charter"/>
              </a:rPr>
              <a:t>Container</a:t>
            </a:r>
            <a:r>
              <a:rPr lang="tr-TR" b="1" dirty="0">
                <a:latin typeface="charter"/>
              </a:rPr>
              <a:t>: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Docker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Daemon</a:t>
            </a:r>
            <a:r>
              <a:rPr lang="tr-TR" dirty="0">
                <a:latin typeface="charter"/>
              </a:rPr>
              <a:t> tarafından Linux çekirdeği içerisinde birbirinden izole olarak çalıştırılan </a:t>
            </a:r>
            <a:r>
              <a:rPr lang="tr-TR" dirty="0" err="1">
                <a:latin typeface="charter"/>
              </a:rPr>
              <a:t>process’lerin</a:t>
            </a:r>
            <a:r>
              <a:rPr lang="tr-TR" dirty="0">
                <a:latin typeface="charter"/>
              </a:rPr>
              <a:t> her birine verilen isimdir. </a:t>
            </a:r>
          </a:p>
          <a:p>
            <a:r>
              <a:rPr lang="tr-TR" b="1" dirty="0">
                <a:latin typeface="charter"/>
              </a:rPr>
              <a:t>Image: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Containerlar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layer</a:t>
            </a:r>
            <a:r>
              <a:rPr lang="tr-TR" dirty="0">
                <a:latin typeface="charter"/>
              </a:rPr>
              <a:t> halindeki </a:t>
            </a:r>
            <a:r>
              <a:rPr lang="tr-TR" dirty="0" err="1">
                <a:latin typeface="charter"/>
              </a:rPr>
              <a:t>Image’lardan</a:t>
            </a:r>
            <a:r>
              <a:rPr lang="tr-TR" dirty="0">
                <a:latin typeface="charter"/>
              </a:rPr>
              <a:t> oluşur. </a:t>
            </a:r>
            <a:r>
              <a:rPr lang="tr-TR" dirty="0" err="1">
                <a:latin typeface="charter"/>
              </a:rPr>
              <a:t>Docker</a:t>
            </a:r>
            <a:r>
              <a:rPr lang="tr-TR" dirty="0">
                <a:latin typeface="charter"/>
              </a:rPr>
              <a:t> Image ise </a:t>
            </a:r>
            <a:r>
              <a:rPr lang="tr-TR" dirty="0" err="1">
                <a:latin typeface="charter"/>
              </a:rPr>
              <a:t>containerlara</a:t>
            </a:r>
            <a:r>
              <a:rPr lang="tr-TR" dirty="0">
                <a:latin typeface="charter"/>
              </a:rPr>
              <a:t> kurulacak ve </a:t>
            </a:r>
            <a:r>
              <a:rPr lang="tr-TR" dirty="0" err="1">
                <a:latin typeface="charter"/>
              </a:rPr>
              <a:t>run</a:t>
            </a:r>
            <a:r>
              <a:rPr lang="tr-TR" dirty="0">
                <a:latin typeface="charter"/>
              </a:rPr>
              <a:t> edilecek olan uygulamaların veya OS’lerin </a:t>
            </a:r>
            <a:r>
              <a:rPr lang="tr-TR" dirty="0" err="1">
                <a:latin typeface="charter"/>
              </a:rPr>
              <a:t>image</a:t>
            </a:r>
            <a:r>
              <a:rPr lang="tr-TR" dirty="0">
                <a:latin typeface="charter"/>
              </a:rPr>
              <a:t> dosyalarıdır. Örnek verecek olursak </a:t>
            </a:r>
            <a:r>
              <a:rPr lang="tr-TR" dirty="0" err="1">
                <a:latin typeface="charter"/>
              </a:rPr>
              <a:t>mysql</a:t>
            </a:r>
            <a:r>
              <a:rPr lang="tr-TR" dirty="0">
                <a:latin typeface="charter"/>
              </a:rPr>
              <a:t>, </a:t>
            </a:r>
            <a:r>
              <a:rPr lang="tr-TR" dirty="0" err="1">
                <a:latin typeface="charter"/>
              </a:rPr>
              <a:t>mongodb</a:t>
            </a:r>
            <a:r>
              <a:rPr lang="tr-TR" dirty="0">
                <a:latin typeface="charter"/>
              </a:rPr>
              <a:t>, </a:t>
            </a:r>
            <a:r>
              <a:rPr lang="tr-TR" dirty="0" err="1">
                <a:latin typeface="charter"/>
              </a:rPr>
              <a:t>redis</a:t>
            </a:r>
            <a:r>
              <a:rPr lang="tr-TR" dirty="0">
                <a:latin typeface="charter"/>
              </a:rPr>
              <a:t>, </a:t>
            </a:r>
            <a:r>
              <a:rPr lang="tr-TR" dirty="0" err="1">
                <a:latin typeface="charter"/>
              </a:rPr>
              <a:t>ubuntu</a:t>
            </a:r>
            <a:r>
              <a:rPr lang="tr-TR" dirty="0">
                <a:latin typeface="charter"/>
              </a:rPr>
              <a:t>, </a:t>
            </a:r>
            <a:r>
              <a:rPr lang="tr-TR" dirty="0" err="1">
                <a:latin typeface="charter"/>
              </a:rPr>
              <a:t>mariadb</a:t>
            </a:r>
            <a:r>
              <a:rPr lang="tr-TR" dirty="0">
                <a:latin typeface="charter"/>
              </a:rPr>
              <a:t>..  Fakat burada şöyle bir ayrıntı var. Aslında </a:t>
            </a:r>
            <a:r>
              <a:rPr lang="tr-TR" dirty="0" err="1">
                <a:latin typeface="charter"/>
              </a:rPr>
              <a:t>container</a:t>
            </a:r>
            <a:r>
              <a:rPr lang="tr-TR" dirty="0">
                <a:latin typeface="charter"/>
              </a:rPr>
              <a:t> içerisindeki </a:t>
            </a:r>
            <a:r>
              <a:rPr lang="tr-TR" dirty="0" err="1">
                <a:latin typeface="charter"/>
              </a:rPr>
              <a:t>imagelerin</a:t>
            </a:r>
            <a:r>
              <a:rPr lang="tr-TR" dirty="0">
                <a:latin typeface="charter"/>
              </a:rPr>
              <a:t> içeriklerinin ve tanımlamalarının gerekli tutulduğu bir dosya var. Bu dosyamızın adı: </a:t>
            </a:r>
            <a:r>
              <a:rPr lang="tr-TR" b="1" dirty="0" err="1">
                <a:latin typeface="charter"/>
              </a:rPr>
              <a:t>Dockerfile</a:t>
            </a:r>
            <a:r>
              <a:rPr lang="tr-TR" b="1" dirty="0">
                <a:latin typeface="charter"/>
              </a:rPr>
              <a:t>.</a:t>
            </a:r>
            <a:r>
              <a:rPr lang="tr-TR" dirty="0">
                <a:latin typeface="charter"/>
              </a:rPr>
              <a:t> Tamamen bu isimde, ne büyük ne de küçük harflerden oluşan, bir bakıma </a:t>
            </a:r>
            <a:r>
              <a:rPr lang="tr-TR" dirty="0" err="1">
                <a:latin typeface="charter"/>
              </a:rPr>
              <a:t>containerlar</a:t>
            </a:r>
            <a:r>
              <a:rPr lang="tr-TR" dirty="0">
                <a:latin typeface="charter"/>
              </a:rPr>
              <a:t> içindeki </a:t>
            </a:r>
            <a:r>
              <a:rPr lang="tr-TR" dirty="0" err="1">
                <a:latin typeface="charter"/>
              </a:rPr>
              <a:t>imagelerın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registration’ını</a:t>
            </a:r>
            <a:r>
              <a:rPr lang="tr-TR" dirty="0">
                <a:latin typeface="charter"/>
              </a:rPr>
              <a:t> yapan bir dosya. </a:t>
            </a:r>
            <a:r>
              <a:rPr lang="tr-TR" dirty="0" err="1">
                <a:latin typeface="charter"/>
              </a:rPr>
              <a:t>Burda</a:t>
            </a:r>
            <a:r>
              <a:rPr lang="tr-TR" dirty="0">
                <a:latin typeface="charter"/>
              </a:rPr>
              <a:t> önemli nokta şu: Her bir </a:t>
            </a:r>
            <a:r>
              <a:rPr lang="tr-TR" dirty="0" err="1">
                <a:latin typeface="charter"/>
              </a:rPr>
              <a:t>image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Dockerfile</a:t>
            </a:r>
            <a:r>
              <a:rPr lang="tr-TR" dirty="0">
                <a:latin typeface="charter"/>
              </a:rPr>
              <a:t> dediğimiz bu dosyanın altında tanımlanması zorunlu.</a:t>
            </a:r>
          </a:p>
          <a:p>
            <a:r>
              <a:rPr lang="tr-TR" b="1" dirty="0" err="1">
                <a:latin typeface="charter"/>
              </a:rPr>
              <a:t>Docker</a:t>
            </a:r>
            <a:r>
              <a:rPr lang="tr-TR" b="1" dirty="0">
                <a:latin typeface="charter"/>
              </a:rPr>
              <a:t> </a:t>
            </a:r>
            <a:r>
              <a:rPr lang="tr-TR" b="1" dirty="0" err="1">
                <a:latin typeface="charter"/>
              </a:rPr>
              <a:t>Compose:</a:t>
            </a:r>
            <a:r>
              <a:rPr lang="tr-TR" dirty="0" err="1">
                <a:latin typeface="charter"/>
              </a:rPr>
              <a:t>Compose</a:t>
            </a:r>
            <a:r>
              <a:rPr lang="tr-TR" dirty="0">
                <a:latin typeface="charter"/>
              </a:rPr>
              <a:t>, birden fazla </a:t>
            </a:r>
            <a:r>
              <a:rPr lang="tr-TR" dirty="0" err="1">
                <a:latin typeface="charter"/>
              </a:rPr>
              <a:t>containere</a:t>
            </a:r>
            <a:r>
              <a:rPr lang="tr-TR" dirty="0">
                <a:latin typeface="charter"/>
              </a:rPr>
              <a:t> sahip </a:t>
            </a:r>
            <a:r>
              <a:rPr lang="tr-TR" dirty="0" err="1">
                <a:latin typeface="charter"/>
              </a:rPr>
              <a:t>docker</a:t>
            </a:r>
            <a:r>
              <a:rPr lang="tr-TR" dirty="0">
                <a:latin typeface="charter"/>
              </a:rPr>
              <a:t> uygulamalarını tanımlamak ve çalıştırmak için kullanılır. </a:t>
            </a:r>
            <a:r>
              <a:rPr lang="tr-TR" dirty="0" err="1">
                <a:latin typeface="charter"/>
              </a:rPr>
              <a:t>Compose</a:t>
            </a:r>
            <a:r>
              <a:rPr lang="tr-TR" dirty="0">
                <a:latin typeface="charter"/>
              </a:rPr>
              <a:t> ile uygulamanızın servislerini </a:t>
            </a:r>
            <a:r>
              <a:rPr lang="tr-TR" dirty="0" err="1">
                <a:latin typeface="charter"/>
              </a:rPr>
              <a:t>configure</a:t>
            </a:r>
            <a:r>
              <a:rPr lang="tr-TR" dirty="0">
                <a:latin typeface="charter"/>
              </a:rPr>
              <a:t> etmek için bir YAML dosyası kullanılır. Ardından, tek bir komutla </a:t>
            </a:r>
            <a:r>
              <a:rPr lang="tr-TR" dirty="0" err="1">
                <a:latin typeface="charter"/>
              </a:rPr>
              <a:t>configure</a:t>
            </a:r>
            <a:r>
              <a:rPr lang="tr-TR" dirty="0">
                <a:latin typeface="charter"/>
              </a:rPr>
              <a:t> ettiğiniz ayarlar ile tüm servislerinizi oluşturup ve başlatabilirsiniz.</a:t>
            </a:r>
          </a:p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A179C-B3D8-DDD6-DFCB-73A020C35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17046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F08414C-08C0-FAAA-08C7-68F619B55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34" y="491568"/>
            <a:ext cx="7654531" cy="39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49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PROJE ADIMLARI</a:t>
            </a:r>
            <a:endParaRPr dirty="0"/>
          </a:p>
        </p:txBody>
      </p:sp>
      <p:sp>
        <p:nvSpPr>
          <p:cNvPr id="166" name="Google Shape;166;p35">
            <a:hlinkClick r:id="" action="ppaction://noaction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/>
              <a:t>User Service</a:t>
            </a:r>
            <a:endParaRPr dirty="0"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984906" y="64560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Kullanıcı </a:t>
            </a:r>
            <a:r>
              <a:rPr lang="tr-TR" dirty="0" err="1"/>
              <a:t>oluşturma,giriş</a:t>
            </a:r>
            <a:r>
              <a:rPr lang="tr-TR" dirty="0"/>
              <a:t> ve çıkış yapma, kullanıcıları görüntüleme</a:t>
            </a:r>
            <a:endParaRPr dirty="0"/>
          </a:p>
        </p:txBody>
      </p:sp>
      <p:sp>
        <p:nvSpPr>
          <p:cNvPr id="169" name="Google Shape;169;p35">
            <a:hlinkClick r:id="rId3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Book</a:t>
            </a:r>
            <a:r>
              <a:rPr lang="tr-TR" dirty="0"/>
              <a:t> Service</a:t>
            </a:r>
            <a:endParaRPr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Ktap</a:t>
            </a:r>
            <a:r>
              <a:rPr lang="tr-TR" dirty="0"/>
              <a:t> bilgilerini siteye yükleme, sitedeki kitapları görüntüleme</a:t>
            </a:r>
            <a:endParaRPr dirty="0"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Order</a:t>
            </a:r>
            <a:r>
              <a:rPr lang="tr-TR" dirty="0"/>
              <a:t> Service</a:t>
            </a:r>
            <a:endParaRPr dirty="0"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Sipariş </a:t>
            </a:r>
            <a:r>
              <a:rPr lang="tr-TR" dirty="0" err="1"/>
              <a:t>ekleme,görüntüleme</a:t>
            </a:r>
            <a:endParaRPr dirty="0"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Frontend</a:t>
            </a:r>
            <a:r>
              <a:rPr lang="tr-TR" dirty="0"/>
              <a:t> Service</a:t>
            </a:r>
            <a:endParaRPr dirty="0"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Site tasarımı, servislerin konfigürasyonu</a:t>
            </a:r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Docker</a:t>
            </a:r>
            <a:endParaRPr dirty="0"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 err="1"/>
              <a:t>Docker</a:t>
            </a:r>
            <a:r>
              <a:rPr lang="tr-TR" dirty="0"/>
              <a:t> kurulumu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Docker</a:t>
            </a:r>
            <a:r>
              <a:rPr lang="tr-TR" dirty="0"/>
              <a:t> </a:t>
            </a:r>
            <a:r>
              <a:rPr lang="tr-TR" dirty="0" err="1"/>
              <a:t>Compose</a:t>
            </a:r>
            <a:endParaRPr dirty="0"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Gerekli servislerin haberleşmesi ve yönetilmesi</a:t>
            </a:r>
            <a:endParaRPr dirty="0"/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E5760-04EA-15D3-5190-C7C22F8D6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1" y="726400"/>
            <a:ext cx="7246135" cy="39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7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67F6A77-34B6-76FF-C6C5-B5AAF5DC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0" y="628876"/>
            <a:ext cx="7605080" cy="35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E769CCD-D794-AC53-E0E6-95FE5D94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92" y="0"/>
            <a:ext cx="5702683" cy="26672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E0E15E-C084-B0E6-B093-48E08955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19" y="2667286"/>
            <a:ext cx="5336381" cy="24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54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A46E0BDA-4BF1-4F88-0A69-62AF16CE9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4702794" cy="23846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A1486DE-59B3-6E82-C008-F2DEF18D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74" y="2384651"/>
            <a:ext cx="4973826" cy="23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03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B03FCD16-C7A4-A59B-0CC8-60EDFCDE9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792100" y="1550760"/>
            <a:ext cx="3559800" cy="780600"/>
          </a:xfrm>
        </p:spPr>
        <p:txBody>
          <a:bodyPr/>
          <a:lstStyle/>
          <a:p>
            <a:pPr algn="ctr"/>
            <a:r>
              <a:rPr lang="tr-TR" dirty="0"/>
              <a:t>Özlem Çalı</a:t>
            </a:r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C70BAF17-0902-D7F9-4044-3C5F4C489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345531" y="2571750"/>
            <a:ext cx="2674200" cy="875400"/>
          </a:xfrm>
        </p:spPr>
        <p:txBody>
          <a:bodyPr/>
          <a:lstStyle/>
          <a:p>
            <a:pPr algn="ctr"/>
            <a:r>
              <a:rPr lang="tr-TR" dirty="0"/>
              <a:t>Teşekkürler!</a:t>
            </a:r>
          </a:p>
        </p:txBody>
      </p:sp>
    </p:spTree>
    <p:extLst>
      <p:ext uri="{BB962C8B-B14F-4D97-AF65-F5344CB8AC3E}">
        <p14:creationId xmlns:p14="http://schemas.microsoft.com/office/powerpoint/2010/main" val="109748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>
                <a:latin typeface="charter"/>
              </a:rPr>
              <a:t>Verilerinizi</a:t>
            </a:r>
            <a:r>
              <a:rPr lang="en-US" sz="1600" dirty="0">
                <a:latin typeface="charter"/>
              </a:rPr>
              <a:t> web </a:t>
            </a:r>
            <a:r>
              <a:rPr lang="en-US" sz="1600" dirty="0" err="1">
                <a:latin typeface="charter"/>
              </a:rPr>
              <a:t>sayfanız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dışında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tüm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cihazlara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göndermek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istediğinizde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devreye</a:t>
            </a:r>
            <a:r>
              <a:rPr lang="en-US" sz="1600" dirty="0">
                <a:latin typeface="charter"/>
              </a:rPr>
              <a:t> Web Service </a:t>
            </a:r>
            <a:r>
              <a:rPr lang="en-US" sz="1600" dirty="0" err="1">
                <a:latin typeface="charter"/>
              </a:rPr>
              <a:t>kavramı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girer</a:t>
            </a:r>
            <a:r>
              <a:rPr lang="en-US" sz="1600" dirty="0">
                <a:latin typeface="charter"/>
              </a:rPr>
              <a:t>. Web Service </a:t>
            </a:r>
            <a:r>
              <a:rPr lang="en-US" sz="1600" dirty="0" err="1">
                <a:latin typeface="charter"/>
              </a:rPr>
              <a:t>ile</a:t>
            </a:r>
            <a:r>
              <a:rPr lang="en-US" sz="1600" dirty="0">
                <a:latin typeface="charter"/>
              </a:rPr>
              <a:t> platform </a:t>
            </a:r>
            <a:r>
              <a:rPr lang="en-US" sz="1600" dirty="0" err="1">
                <a:latin typeface="charter"/>
              </a:rPr>
              <a:t>bağımsız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tüm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cihazlara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veri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aktarımı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gerçekleştirilir</a:t>
            </a:r>
            <a:r>
              <a:rPr lang="en-US" sz="1600" dirty="0">
                <a:latin typeface="charter"/>
              </a:rPr>
              <a:t>.</a:t>
            </a:r>
            <a:endParaRPr lang="tr-TR" sz="1600" dirty="0">
              <a:latin typeface="charter"/>
            </a:endParaRPr>
          </a:p>
          <a:p>
            <a:br>
              <a:rPr lang="en-US" sz="1600" dirty="0">
                <a:latin typeface="charter"/>
              </a:rPr>
            </a:br>
            <a:r>
              <a:rPr lang="en-US" sz="1600" dirty="0" err="1">
                <a:latin typeface="charter"/>
              </a:rPr>
              <a:t>Facebook’da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mesajlaşırken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karşılıklı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olarak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mesajların</a:t>
            </a:r>
            <a:r>
              <a:rPr lang="en-US" sz="1600" dirty="0">
                <a:latin typeface="charter"/>
              </a:rPr>
              <a:t> hem web </a:t>
            </a:r>
            <a:r>
              <a:rPr lang="en-US" sz="1600" dirty="0" err="1">
                <a:latin typeface="charter"/>
              </a:rPr>
              <a:t>sayfasına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hemde</a:t>
            </a:r>
            <a:r>
              <a:rPr lang="en-US" sz="1600" dirty="0">
                <a:latin typeface="charter"/>
              </a:rPr>
              <a:t> Facebook Messenger </a:t>
            </a:r>
            <a:r>
              <a:rPr lang="en-US" sz="1600" dirty="0" err="1">
                <a:latin typeface="charter"/>
              </a:rPr>
              <a:t>uygulamasına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gelmesini</a:t>
            </a:r>
            <a:r>
              <a:rPr lang="en-US" sz="1600" dirty="0">
                <a:latin typeface="charter"/>
              </a:rPr>
              <a:t> Web Service </a:t>
            </a:r>
            <a:r>
              <a:rPr lang="en-US" sz="1600" dirty="0" err="1">
                <a:latin typeface="charter"/>
              </a:rPr>
              <a:t>sağlar</a:t>
            </a:r>
            <a:r>
              <a:rPr lang="en-US" sz="1600" dirty="0">
                <a:latin typeface="charter"/>
              </a:rPr>
              <a:t>. Messenger </a:t>
            </a:r>
            <a:r>
              <a:rPr lang="en-US" sz="1600" dirty="0" err="1">
                <a:latin typeface="charter"/>
              </a:rPr>
              <a:t>uygulaması</a:t>
            </a:r>
            <a:r>
              <a:rPr lang="en-US" sz="1600" dirty="0">
                <a:latin typeface="charter"/>
              </a:rPr>
              <a:t>, Android, IOS, </a:t>
            </a:r>
            <a:r>
              <a:rPr lang="en-US" sz="1600" dirty="0" err="1">
                <a:latin typeface="charter"/>
              </a:rPr>
              <a:t>Wİndows</a:t>
            </a:r>
            <a:r>
              <a:rPr lang="en-US" sz="1600" dirty="0">
                <a:latin typeface="charter"/>
              </a:rPr>
              <a:t> Phone </a:t>
            </a:r>
            <a:r>
              <a:rPr lang="en-US" sz="1600" dirty="0" err="1">
                <a:latin typeface="charter"/>
              </a:rPr>
              <a:t>işletim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sistemli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cihazlarda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çalışması</a:t>
            </a:r>
            <a:r>
              <a:rPr lang="en-US" sz="1600" dirty="0">
                <a:latin typeface="charter"/>
              </a:rPr>
              <a:t> Web Service </a:t>
            </a:r>
            <a:r>
              <a:rPr lang="en-US" sz="1600" dirty="0" err="1">
                <a:latin typeface="charter"/>
              </a:rPr>
              <a:t>kavramının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gücünü</a:t>
            </a:r>
            <a:r>
              <a:rPr lang="en-US" sz="1600" dirty="0">
                <a:latin typeface="charter"/>
              </a:rPr>
              <a:t> </a:t>
            </a:r>
            <a:r>
              <a:rPr lang="en-US" sz="1600" dirty="0" err="1">
                <a:latin typeface="charter"/>
              </a:rPr>
              <a:t>kanıtlamaktadır</a:t>
            </a:r>
            <a:r>
              <a:rPr lang="en-US" sz="1600" dirty="0">
                <a:latin typeface="charter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WEB SERVİSLER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2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latin typeface="charter"/>
              </a:rPr>
              <a:t>SOAP SERVİSLER</a:t>
            </a:r>
          </a:p>
          <a:p>
            <a:pPr marL="177800" indent="0">
              <a:buNone/>
            </a:pPr>
            <a:r>
              <a:rPr lang="en-US" dirty="0">
                <a:latin typeface="charter"/>
              </a:rPr>
              <a:t>SOAP(Simple</a:t>
            </a:r>
            <a:r>
              <a:rPr lang="tr-TR" dirty="0">
                <a:latin typeface="charter"/>
              </a:rPr>
              <a:t> Object</a:t>
            </a:r>
            <a:r>
              <a:rPr lang="en-US" dirty="0">
                <a:latin typeface="charter"/>
              </a:rPr>
              <a:t> Access </a:t>
            </a:r>
            <a:r>
              <a:rPr lang="en-US" dirty="0" err="1">
                <a:latin typeface="charter"/>
              </a:rPr>
              <a:t>Protoc</a:t>
            </a:r>
            <a:r>
              <a:rPr lang="tr-TR" dirty="0">
                <a:latin typeface="charter"/>
              </a:rPr>
              <a:t>ol</a:t>
            </a:r>
            <a:r>
              <a:rPr lang="en-US" dirty="0">
                <a:latin typeface="charter"/>
              </a:rPr>
              <a:t>) </a:t>
            </a:r>
            <a:r>
              <a:rPr lang="en-US" dirty="0" err="1">
                <a:latin typeface="charter"/>
              </a:rPr>
              <a:t>en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temel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anlamda</a:t>
            </a:r>
            <a:r>
              <a:rPr lang="en-US" dirty="0">
                <a:latin typeface="charter"/>
              </a:rPr>
              <a:t>, internet </a:t>
            </a:r>
            <a:r>
              <a:rPr lang="en-US" dirty="0" err="1">
                <a:latin typeface="charter"/>
              </a:rPr>
              <a:t>üzerinden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küçük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miktarda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bilgileri</a:t>
            </a:r>
            <a:r>
              <a:rPr lang="en-US" dirty="0">
                <a:latin typeface="charter"/>
              </a:rPr>
              <a:t> yada </a:t>
            </a:r>
            <a:r>
              <a:rPr lang="en-US" dirty="0" err="1">
                <a:latin typeface="charter"/>
              </a:rPr>
              <a:t>mesajları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aktarma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protokol</a:t>
            </a:r>
            <a:r>
              <a:rPr lang="tr-TR" dirty="0">
                <a:latin typeface="charter"/>
              </a:rPr>
              <a:t>udu</a:t>
            </a:r>
            <a:r>
              <a:rPr lang="en-US" dirty="0">
                <a:latin typeface="charter"/>
              </a:rPr>
              <a:t>r. SOAP </a:t>
            </a:r>
            <a:r>
              <a:rPr lang="en-US" dirty="0" err="1">
                <a:latin typeface="charter"/>
              </a:rPr>
              <a:t>mesajları</a:t>
            </a:r>
            <a:r>
              <a:rPr lang="en-US" dirty="0">
                <a:latin typeface="charter"/>
              </a:rPr>
              <a:t> XML </a:t>
            </a:r>
            <a:r>
              <a:rPr lang="en-US" dirty="0" err="1">
                <a:latin typeface="charter"/>
              </a:rPr>
              <a:t>formatındadırlar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ve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genellikle</a:t>
            </a:r>
            <a:r>
              <a:rPr lang="en-US" dirty="0">
                <a:latin typeface="charter"/>
              </a:rPr>
              <a:t> HTTP(Hyper Text Transfer Protocol) </a:t>
            </a:r>
            <a:r>
              <a:rPr lang="en-US" dirty="0" err="1">
                <a:latin typeface="charter"/>
              </a:rPr>
              <a:t>protokolu</a:t>
            </a:r>
            <a:r>
              <a:rPr lang="en-US" dirty="0">
                <a:latin typeface="charter"/>
              </a:rPr>
              <a:t>(</a:t>
            </a:r>
            <a:r>
              <a:rPr lang="en-US" dirty="0" err="1">
                <a:latin typeface="charter"/>
              </a:rPr>
              <a:t>bazende</a:t>
            </a:r>
            <a:r>
              <a:rPr lang="en-US" dirty="0">
                <a:latin typeface="charter"/>
              </a:rPr>
              <a:t> TCP/IP) </a:t>
            </a:r>
            <a:r>
              <a:rPr lang="en-US" dirty="0" err="1">
                <a:latin typeface="charter"/>
              </a:rPr>
              <a:t>kullanılarak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gönderilirler</a:t>
            </a:r>
            <a:r>
              <a:rPr lang="en-US" dirty="0">
                <a:latin typeface="charter"/>
              </a:rPr>
              <a:t>. SOAP ,XML </a:t>
            </a:r>
            <a:r>
              <a:rPr lang="en-US" dirty="0" err="1">
                <a:latin typeface="charter"/>
              </a:rPr>
              <a:t>tabanlı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kullanıma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mecbur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bırakır</a:t>
            </a:r>
            <a:r>
              <a:rPr lang="en-US" dirty="0">
                <a:latin typeface="charter"/>
              </a:rPr>
              <a:t>. Bu </a:t>
            </a:r>
            <a:r>
              <a:rPr lang="en-US" dirty="0" err="1">
                <a:latin typeface="charter"/>
              </a:rPr>
              <a:t>konuda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esnek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değildir</a:t>
            </a:r>
            <a:r>
              <a:rPr lang="en-US" dirty="0">
                <a:latin typeface="charter"/>
              </a:rPr>
              <a:t>.</a:t>
            </a:r>
            <a:endParaRPr lang="tr-TR" dirty="0">
              <a:latin typeface="charter"/>
            </a:endParaRPr>
          </a:p>
          <a:p>
            <a:pPr marL="177800" indent="0">
              <a:buNone/>
            </a:pPr>
            <a:endParaRPr lang="tr-TR" dirty="0">
              <a:latin typeface="charter"/>
            </a:endParaRPr>
          </a:p>
          <a:p>
            <a:pPr marL="177800" indent="0">
              <a:buNone/>
            </a:pPr>
            <a:r>
              <a:rPr lang="tr-TR" dirty="0">
                <a:latin typeface="charter"/>
              </a:rPr>
              <a:t>2. REST SERVİSLER</a:t>
            </a:r>
          </a:p>
          <a:p>
            <a:pPr marL="177800" indent="0">
              <a:buNone/>
            </a:pPr>
            <a:r>
              <a:rPr lang="en-US" dirty="0">
                <a:latin typeface="charter"/>
              </a:rPr>
              <a:t>Rest, client-server </a:t>
            </a:r>
            <a:r>
              <a:rPr lang="en-US" dirty="0" err="1">
                <a:latin typeface="charter"/>
              </a:rPr>
              <a:t>arasındaki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iletişimin</a:t>
            </a:r>
            <a:r>
              <a:rPr lang="en-US" dirty="0">
                <a:latin typeface="charter"/>
              </a:rPr>
              <a:t> HTTP </a:t>
            </a:r>
            <a:r>
              <a:rPr lang="en-US" dirty="0" err="1">
                <a:latin typeface="charter"/>
              </a:rPr>
              <a:t>protokolü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sayesinde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kolay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ve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hafif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bir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şekilde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yapılmasını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sağlayan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bir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mimaridir</a:t>
            </a:r>
            <a:r>
              <a:rPr lang="en-US" dirty="0">
                <a:latin typeface="charter"/>
              </a:rPr>
              <a:t>. Rest </a:t>
            </a:r>
            <a:r>
              <a:rPr lang="en-US" dirty="0" err="1">
                <a:latin typeface="charter"/>
              </a:rPr>
              <a:t>mimarisinde</a:t>
            </a:r>
            <a:r>
              <a:rPr lang="tr-TR" dirty="0">
                <a:latin typeface="charter"/>
              </a:rPr>
              <a:t> SOAP servislerden ayrışarak </a:t>
            </a:r>
            <a:r>
              <a:rPr lang="en-US" dirty="0">
                <a:latin typeface="charter"/>
              </a:rPr>
              <a:t>response tipi </a:t>
            </a:r>
            <a:r>
              <a:rPr lang="en-US" dirty="0" err="1">
                <a:latin typeface="charter"/>
              </a:rPr>
              <a:t>olarak</a:t>
            </a:r>
            <a:r>
              <a:rPr lang="en-US" dirty="0">
                <a:latin typeface="charter"/>
              </a:rPr>
              <a:t> JSON, HTML, XML </a:t>
            </a:r>
            <a:r>
              <a:rPr lang="en-US" dirty="0" err="1">
                <a:latin typeface="charter"/>
              </a:rPr>
              <a:t>gibi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bir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çok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formatta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çalışabilirler</a:t>
            </a:r>
            <a:r>
              <a:rPr lang="en-US" dirty="0">
                <a:latin typeface="charter"/>
              </a:rPr>
              <a:t>. </a:t>
            </a:r>
            <a:r>
              <a:rPr lang="en-US" dirty="0" err="1">
                <a:latin typeface="charter"/>
              </a:rPr>
              <a:t>Yapısının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az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yer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kaplaması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ve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bir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çok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mobil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platformda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kullanışlı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olmasından</a:t>
            </a:r>
            <a:r>
              <a:rPr lang="en-US" dirty="0">
                <a:latin typeface="charter"/>
              </a:rPr>
              <a:t> </a:t>
            </a:r>
            <a:r>
              <a:rPr lang="en-US" dirty="0" err="1">
                <a:latin typeface="charter"/>
              </a:rPr>
              <a:t>dolayı</a:t>
            </a:r>
            <a:r>
              <a:rPr lang="en-US" dirty="0">
                <a:latin typeface="charter"/>
              </a:rPr>
              <a:t> response tipi </a:t>
            </a:r>
            <a:r>
              <a:rPr lang="en-US" dirty="0" err="1">
                <a:latin typeface="charter"/>
              </a:rPr>
              <a:t>olarak</a:t>
            </a:r>
            <a:r>
              <a:rPr lang="en-US" dirty="0">
                <a:latin typeface="charter"/>
              </a:rPr>
              <a:t> JSON </a:t>
            </a:r>
            <a:r>
              <a:rPr lang="en-US" dirty="0" err="1">
                <a:latin typeface="charter"/>
              </a:rPr>
              <a:t>kullanılmaktadır</a:t>
            </a:r>
            <a:r>
              <a:rPr lang="en-US" dirty="0">
                <a:latin typeface="charter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WEB SERVİSLER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0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Mikroservis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mimarisinin basitçe bir tanım yapacak olursak;  bir sistemin, her biri bağımsız olarak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çalışan ve açık protokoller (örneğin http) vasıtasıyla birbiri ile iletişim kuran küçük servislere ayrılmasıdır.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tr-T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Mikroservisler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bir teknoloji değildir, bunun yerine bir yazılım mimarisi, uygulama ve hizmetler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tasarlamaya yönelik bir yaklaşımdır. Yaklaşımın amacı, bir uygulamayı tek bir monolitik varlık olarak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oluşturmak yerine, gerekli işlevselliği birbiriyle iletişim kuran daha küçük ve bağımsız olarak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dağıtılabilir hizmetler koleksiyonuna bölmektir.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tr-TR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MİKROSERVİSLER</a:t>
            </a:r>
            <a:endParaRPr dirty="0"/>
          </a:p>
        </p:txBody>
      </p:sp>
      <p:sp>
        <p:nvSpPr>
          <p:cNvPr id="160" name="Google Shape;160;p34"/>
          <p:cNvSpPr txBox="1"/>
          <p:nvPr/>
        </p:nvSpPr>
        <p:spPr>
          <a:xfrm>
            <a:off x="1354150" y="4374750"/>
            <a:ext cx="6214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5" name="Google Shape;252;p40">
            <a:extLst>
              <a:ext uri="{FF2B5EF4-FFF2-40B4-BE49-F238E27FC236}">
                <a16:creationId xmlns:a16="http://schemas.microsoft.com/office/drawing/2014/main" id="{8BEA29FA-1385-75E8-79C3-AC4BB17F00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8949"/>
          <a:stretch/>
        </p:blipFill>
        <p:spPr>
          <a:xfrm>
            <a:off x="6022181" y="2521744"/>
            <a:ext cx="3121819" cy="2621756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22E90-9C23-C23C-1F30-EF0E3420B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1" dirty="0" err="1">
                <a:latin typeface="charter"/>
              </a:rPr>
              <a:t>Decoupling</a:t>
            </a:r>
            <a:r>
              <a:rPr lang="tr-TR" b="1" dirty="0">
                <a:latin typeface="charter"/>
              </a:rPr>
              <a:t> </a:t>
            </a:r>
            <a:r>
              <a:rPr lang="tr-TR" dirty="0">
                <a:latin typeface="charter"/>
              </a:rPr>
              <a:t>— Bir sistemdeki servisler büyük ölçüde birbirinden bağımsızdır.</a:t>
            </a:r>
          </a:p>
          <a:p>
            <a:r>
              <a:rPr lang="tr-TR" b="1" dirty="0" err="1">
                <a:latin typeface="charter"/>
              </a:rPr>
              <a:t>Componentization</a:t>
            </a:r>
            <a:r>
              <a:rPr lang="tr-TR" b="1" dirty="0">
                <a:latin typeface="charter"/>
              </a:rPr>
              <a:t> </a:t>
            </a:r>
            <a:r>
              <a:rPr lang="tr-TR" dirty="0">
                <a:latin typeface="charter"/>
              </a:rPr>
              <a:t>— </a:t>
            </a:r>
            <a:r>
              <a:rPr lang="tr-TR" dirty="0" err="1">
                <a:latin typeface="charter"/>
              </a:rPr>
              <a:t>Mikroservisler</a:t>
            </a:r>
            <a:r>
              <a:rPr lang="tr-TR" dirty="0">
                <a:latin typeface="charter"/>
              </a:rPr>
              <a:t>, kolayca değiştirilebilen ve versiyonları artırılabilen bağımsız bileşenlerdir.</a:t>
            </a:r>
          </a:p>
          <a:p>
            <a:r>
              <a:rPr lang="tr-TR" b="1" dirty="0">
                <a:latin typeface="charter"/>
              </a:rPr>
              <a:t>Business </a:t>
            </a:r>
            <a:r>
              <a:rPr lang="tr-TR" b="1" dirty="0" err="1">
                <a:latin typeface="charter"/>
              </a:rPr>
              <a:t>Capabilities</a:t>
            </a:r>
            <a:r>
              <a:rPr lang="tr-TR" dirty="0">
                <a:latin typeface="charter"/>
              </a:rPr>
              <a:t> — Bir </a:t>
            </a:r>
            <a:r>
              <a:rPr lang="tr-TR" dirty="0" err="1">
                <a:latin typeface="charter"/>
              </a:rPr>
              <a:t>mikroservis</a:t>
            </a:r>
            <a:r>
              <a:rPr lang="tr-TR" dirty="0">
                <a:latin typeface="charter"/>
              </a:rPr>
              <a:t> basit bir yapıdadır ve tek bir göreve odaklanır.</a:t>
            </a:r>
          </a:p>
          <a:p>
            <a:r>
              <a:rPr lang="tr-TR" b="1" dirty="0" err="1">
                <a:latin typeface="charter"/>
              </a:rPr>
              <a:t>Autonomy</a:t>
            </a:r>
            <a:r>
              <a:rPr lang="tr-TR" b="1" dirty="0">
                <a:latin typeface="charter"/>
              </a:rPr>
              <a:t> </a:t>
            </a:r>
            <a:r>
              <a:rPr lang="tr-TR" dirty="0">
                <a:latin typeface="charter"/>
              </a:rPr>
              <a:t>— Geliştiriciler ve ekipler birbirlerinden bağımsız olarak çalışabilir, böylece hızlıca geliştirme ve test süreçleri yürütülebilir.</a:t>
            </a:r>
          </a:p>
          <a:p>
            <a:r>
              <a:rPr lang="tr-TR" b="1" dirty="0" err="1">
                <a:latin typeface="charter"/>
              </a:rPr>
              <a:t>Continuous</a:t>
            </a:r>
            <a:r>
              <a:rPr lang="tr-TR" b="1" dirty="0">
                <a:latin typeface="charter"/>
              </a:rPr>
              <a:t> Delivery </a:t>
            </a:r>
            <a:r>
              <a:rPr lang="tr-TR" dirty="0">
                <a:latin typeface="charter"/>
              </a:rPr>
              <a:t>— Yazılım geliştirme, test etme ve onaylama sistematik otomasyonu ile sık sık yazılım sürümlerini canlıya almaya otomatik bir biçimde izin verir. Servisler ayrı ayrı </a:t>
            </a:r>
            <a:r>
              <a:rPr lang="tr-TR" dirty="0" err="1">
                <a:latin typeface="charter"/>
              </a:rPr>
              <a:t>deploy</a:t>
            </a:r>
            <a:r>
              <a:rPr lang="tr-TR" dirty="0">
                <a:latin typeface="charter"/>
              </a:rPr>
              <a:t> edilebileceği için, </a:t>
            </a:r>
            <a:r>
              <a:rPr lang="tr-TR" dirty="0" err="1">
                <a:latin typeface="charter"/>
              </a:rPr>
              <a:t>deployment</a:t>
            </a:r>
            <a:r>
              <a:rPr lang="tr-TR" dirty="0">
                <a:latin typeface="charter"/>
              </a:rPr>
              <a:t> süresi kısalır ve maliyet zamanla azalır.</a:t>
            </a:r>
          </a:p>
          <a:p>
            <a:r>
              <a:rPr lang="tr-TR" b="1" dirty="0" err="1">
                <a:latin typeface="charter"/>
              </a:rPr>
              <a:t>Decentralized</a:t>
            </a:r>
            <a:r>
              <a:rPr lang="tr-TR" b="1" dirty="0">
                <a:latin typeface="charter"/>
              </a:rPr>
              <a:t> </a:t>
            </a:r>
            <a:r>
              <a:rPr lang="tr-TR" b="1" dirty="0" err="1">
                <a:latin typeface="charter"/>
              </a:rPr>
              <a:t>Governance</a:t>
            </a:r>
            <a:r>
              <a:rPr lang="tr-TR" b="1" dirty="0">
                <a:latin typeface="charter"/>
              </a:rPr>
              <a:t> </a:t>
            </a:r>
            <a:r>
              <a:rPr lang="tr-TR" dirty="0">
                <a:latin typeface="charter"/>
              </a:rPr>
              <a:t>—  Standart bir teknoloji veya yapıyı zorunlu kılmadığı anlamına gelir. Geliştiriciler, sorunlarını çözmek için en iyi teknolojiyi seçme özgürlüğüne sahiptir.</a:t>
            </a:r>
          </a:p>
          <a:p>
            <a:r>
              <a:rPr lang="tr-TR" b="1" dirty="0" err="1">
                <a:latin typeface="charter"/>
              </a:rPr>
              <a:t>Agility</a:t>
            </a:r>
            <a:r>
              <a:rPr lang="tr-TR" dirty="0">
                <a:latin typeface="charter"/>
              </a:rPr>
              <a:t> — </a:t>
            </a:r>
            <a:r>
              <a:rPr lang="tr-TR" dirty="0" err="1">
                <a:latin typeface="charter"/>
              </a:rPr>
              <a:t>Mikroservisler</a:t>
            </a:r>
            <a:r>
              <a:rPr lang="tr-TR" dirty="0">
                <a:latin typeface="charter"/>
              </a:rPr>
              <a:t> çevikliği destekler. Herhangi bir yeni özellik hızla geliştirilip sisteme adapte edilebilir.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3C87D-89F2-8476-5F98-C67D8F0EC6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Mikroservislerin</a:t>
            </a:r>
            <a:r>
              <a:rPr lang="tr-TR" dirty="0"/>
              <a:t> Temel Özellikleri Nelerdir ?</a:t>
            </a:r>
          </a:p>
        </p:txBody>
      </p:sp>
    </p:spTree>
    <p:extLst>
      <p:ext uri="{BB962C8B-B14F-4D97-AF65-F5344CB8AC3E}">
        <p14:creationId xmlns:p14="http://schemas.microsoft.com/office/powerpoint/2010/main" val="262987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tr-TR" b="0" i="0" dirty="0">
              <a:solidFill>
                <a:srgbClr val="292929"/>
              </a:solidFill>
              <a:effectLst/>
              <a:latin typeface="charter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Mikroservisler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farklı makinelerde çalışabilir ve tüm servisler birbirleriyle kendi başlarına iletişim kurabilir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olmalıdır. Yeni bir servis diğer servislerde bir değişikliğe neden olmadan geliştirilebilir ve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deploy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edilebilir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olmalıdır.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0" dirty="0">
                <a:solidFill>
                  <a:srgbClr val="292929"/>
                </a:solidFill>
                <a:effectLst/>
                <a:latin typeface="charter"/>
              </a:rPr>
              <a:t>Bağımsız Deployment 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-Servisler birbirinden bağımsız olarak, herhangi bir platformda ayrı ayrı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deploy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edilebilir. Her bir servis bağımsız olarak geliştirilebilmeli, test edilebilmeli,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deploy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edilebilmelidir. Böylece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rgbClr val="292929"/>
                </a:solidFill>
                <a:latin typeface="charter"/>
              </a:rPr>
              <a:t> 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uygulamanın kalitesi ve esnekliği artar.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0" dirty="0">
                <a:solidFill>
                  <a:srgbClr val="292929"/>
                </a:solidFill>
                <a:effectLst/>
                <a:latin typeface="charter"/>
              </a:rPr>
              <a:t>Bağımsız Geliştirme 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— Tüm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mikroservis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kendi işlevselliğine göre kolayca geliştirilebilir.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Herhangi bir servisteki sorun, diğer servisleri etkilemez, böylece kullanıcılar diğer servisleri kullanabilir 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konumda olur.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0" dirty="0">
                <a:solidFill>
                  <a:srgbClr val="292929"/>
                </a:solidFill>
                <a:effectLst/>
                <a:latin typeface="charter"/>
              </a:rPr>
              <a:t>Hata İzolasyonu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— Projenin herhangi bir servisinde oluşacak bir sorun, projenin diğer servislerini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etkilemeyeceği için, sistem hala çalışmaya devam eder.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0" dirty="0">
                <a:solidFill>
                  <a:srgbClr val="292929"/>
                </a:solidFill>
                <a:effectLst/>
                <a:latin typeface="charter"/>
              </a:rPr>
              <a:t>Ölçeklenebilir 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— Her bir bileşen kendi ihtiyacına göre ölçeklenebilir, tüm bileşenleri ölçeklendirmeye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gerek yoktur.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b="1" i="0" dirty="0">
                <a:solidFill>
                  <a:srgbClr val="292929"/>
                </a:solidFill>
                <a:effectLst/>
                <a:latin typeface="charter"/>
              </a:rPr>
              <a:t>Teknoloji Çeşitliliği 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— Aynı projenin farklı servislerini geliştirirken farklı diller ve teknolojiler kullanılabilir.</a:t>
            </a:r>
          </a:p>
        </p:txBody>
      </p:sp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870650" y="352850"/>
            <a:ext cx="728579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Mikroservis</a:t>
            </a:r>
            <a:r>
              <a:rPr lang="tr-TR" dirty="0"/>
              <a:t> Mimarisi Nasıl Olmalıdır ? </a:t>
            </a:r>
            <a:r>
              <a:rPr lang="tr-TR" dirty="0" err="1"/>
              <a:t>Mikroservis</a:t>
            </a:r>
            <a:r>
              <a:rPr lang="tr-TR" dirty="0"/>
              <a:t> Mimarisinin Avantajları Nelerdir ?</a:t>
            </a:r>
          </a:p>
        </p:txBody>
      </p:sp>
    </p:spTree>
    <p:extLst>
      <p:ext uri="{BB962C8B-B14F-4D97-AF65-F5344CB8AC3E}">
        <p14:creationId xmlns:p14="http://schemas.microsoft.com/office/powerpoint/2010/main" val="286909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B9711-20A2-4C81-77F7-AF4F6D1D6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>
                <a:latin typeface="charter"/>
              </a:rPr>
              <a:t>Her bir </a:t>
            </a:r>
            <a:r>
              <a:rPr lang="tr-TR" dirty="0" err="1">
                <a:latin typeface="charter"/>
              </a:rPr>
              <a:t>mikroservis</a:t>
            </a:r>
            <a:r>
              <a:rPr lang="tr-TR" dirty="0">
                <a:latin typeface="charter"/>
              </a:rPr>
              <a:t> için ayrı bir derleme, dağıtım ve sürüm iş akışı gerekir. Bu nedenle, kurulum iş akışının otomatik hale getirilmesini sağlamak önemlidir, aksi takdirde operasyon ekipleri için artan iş yükü demektir.</a:t>
            </a:r>
          </a:p>
          <a:p>
            <a:r>
              <a:rPr lang="tr-TR" dirty="0">
                <a:latin typeface="charter"/>
              </a:rPr>
              <a:t>Her bir servisi ayrı ayrı izlenebilir ve bakımı yapılabilir olmalıdır.</a:t>
            </a:r>
          </a:p>
          <a:p>
            <a:r>
              <a:rPr lang="tr-TR" dirty="0" err="1">
                <a:latin typeface="charter"/>
              </a:rPr>
              <a:t>Mikroservisler</a:t>
            </a:r>
            <a:r>
              <a:rPr lang="tr-TR" dirty="0">
                <a:latin typeface="charter"/>
              </a:rPr>
              <a:t>, yapılandırma sistemindeki iş yükünü arttırır. Harici servislerin yapılandırılması genellikle servisler arasında paylaşılır ve servis sayısı arttıkça zaman alıcı bir iş haline gelebilir.</a:t>
            </a:r>
          </a:p>
          <a:p>
            <a:r>
              <a:rPr lang="tr-TR" dirty="0">
                <a:latin typeface="charter"/>
              </a:rPr>
              <a:t>Yeni özelliklerin mevcut hizmetlerin işlevselliği bozulmadığından emin olmak için uygulama düzeyinde testler önem vermek gerekir.</a:t>
            </a:r>
          </a:p>
          <a:p>
            <a:r>
              <a:rPr lang="tr-TR" dirty="0">
                <a:latin typeface="charter"/>
              </a:rPr>
              <a:t>Her hizmetin kendi sürümleri, yayın planı ve yayın döngüleri olduğu için dokümantasyon çalışması daha fazladır.</a:t>
            </a:r>
          </a:p>
          <a:p>
            <a:r>
              <a:rPr lang="tr-TR" dirty="0">
                <a:latin typeface="charter"/>
              </a:rPr>
              <a:t>Bağımlılığı azaltmak için kod tekrarı yaşanabilir, ancak performans göz önüne alındığında bu kod tekrarları göz ardı edilebilir.</a:t>
            </a:r>
          </a:p>
          <a:p>
            <a:r>
              <a:rPr lang="tr-TR" dirty="0">
                <a:latin typeface="charter"/>
              </a:rPr>
              <a:t>Bağımsızlık </a:t>
            </a:r>
            <a:r>
              <a:rPr lang="tr-TR" dirty="0" err="1">
                <a:latin typeface="charter"/>
              </a:rPr>
              <a:t>mikroservislerin</a:t>
            </a:r>
            <a:r>
              <a:rPr lang="tr-TR" dirty="0">
                <a:latin typeface="charter"/>
              </a:rPr>
              <a:t> temelini oluşturan en önemli etmen olarak göze çarpmaktadır. Bağımsız geliştirme, bağımsız programlama dili, bağımsız </a:t>
            </a:r>
            <a:r>
              <a:rPr lang="tr-TR" dirty="0" err="1">
                <a:latin typeface="charter"/>
              </a:rPr>
              <a:t>veritabanı</a:t>
            </a:r>
            <a:r>
              <a:rPr lang="tr-TR" dirty="0">
                <a:latin typeface="charter"/>
              </a:rPr>
              <a:t>, bağımsız teknoloji, bağımsız test edilebilme, bağımsız </a:t>
            </a:r>
            <a:r>
              <a:rPr lang="tr-TR" dirty="0" err="1">
                <a:latin typeface="charter"/>
              </a:rPr>
              <a:t>deploy</a:t>
            </a:r>
            <a:r>
              <a:rPr lang="tr-TR" dirty="0">
                <a:latin typeface="charter"/>
              </a:rPr>
              <a:t> edilebilmeli özellikleri </a:t>
            </a:r>
            <a:r>
              <a:rPr lang="tr-TR" dirty="0" err="1">
                <a:latin typeface="charter"/>
              </a:rPr>
              <a:t>mikroservis</a:t>
            </a:r>
            <a:r>
              <a:rPr lang="tr-TR" dirty="0">
                <a:latin typeface="charter"/>
              </a:rPr>
              <a:t> temelini oluşturmaktadır.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874340-B339-9942-53DB-B478D7FE1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650" y="352850"/>
            <a:ext cx="7627173" cy="946200"/>
          </a:xfrm>
        </p:spPr>
        <p:txBody>
          <a:bodyPr/>
          <a:lstStyle/>
          <a:p>
            <a:r>
              <a:rPr lang="tr-TR" dirty="0" err="1"/>
              <a:t>Mikroservislerin</a:t>
            </a:r>
            <a:r>
              <a:rPr lang="tr-TR" dirty="0"/>
              <a:t> eksiklikleri ve dikkat edilmesi gereken noktaları nelerdir ?</a:t>
            </a:r>
          </a:p>
        </p:txBody>
      </p:sp>
    </p:spTree>
    <p:extLst>
      <p:ext uri="{BB962C8B-B14F-4D97-AF65-F5344CB8AC3E}">
        <p14:creationId xmlns:p14="http://schemas.microsoft.com/office/powerpoint/2010/main" val="288687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72D755-610C-566D-ABF9-AF02625D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1" y="54254"/>
            <a:ext cx="4360789" cy="32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84BE7D-34A8-4E38-8CF0-EC052EBE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41" y="54254"/>
            <a:ext cx="4194231" cy="3259275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2BB691-F266-C71F-6CC7-DF7888F71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7149" y="3313530"/>
            <a:ext cx="6908006" cy="1365626"/>
          </a:xfrm>
        </p:spPr>
        <p:txBody>
          <a:bodyPr/>
          <a:lstStyle/>
          <a:p>
            <a:r>
              <a:rPr lang="tr-TR" dirty="0" err="1">
                <a:latin typeface="charter"/>
              </a:rPr>
              <a:t>Mikroservisler</a:t>
            </a:r>
            <a:r>
              <a:rPr lang="tr-TR" dirty="0">
                <a:latin typeface="charter"/>
              </a:rPr>
              <a:t> küçük, bağımsız, bütün sistemin fonksiyonel yapısı etrafında inşa edilmiş uygulamalardır. Birbirleriyle çalışmaya ihtiyaç duydukları zaman açık protokoller üzerinden birbirleriyle serbestçe iletişim kurarlar. Genellikle bir ya da iki kalıcı teknolojiyle (</a:t>
            </a:r>
            <a:r>
              <a:rPr lang="tr-TR" dirty="0" err="1">
                <a:latin typeface="charter"/>
              </a:rPr>
              <a:t>mongoDB</a:t>
            </a:r>
            <a:r>
              <a:rPr lang="tr-TR" dirty="0">
                <a:latin typeface="charter"/>
              </a:rPr>
              <a:t>, </a:t>
            </a:r>
            <a:r>
              <a:rPr lang="tr-TR" dirty="0" err="1">
                <a:latin typeface="charter"/>
              </a:rPr>
              <a:t>redis</a:t>
            </a:r>
            <a:r>
              <a:rPr lang="tr-TR" dirty="0">
                <a:latin typeface="charter"/>
              </a:rPr>
              <a:t> </a:t>
            </a:r>
            <a:r>
              <a:rPr lang="tr-TR" dirty="0" err="1">
                <a:latin typeface="charter"/>
              </a:rPr>
              <a:t>vb</a:t>
            </a:r>
            <a:r>
              <a:rPr lang="tr-TR" dirty="0">
                <a:latin typeface="charter"/>
              </a:rPr>
              <a:t>) desteklendiklerinden bu teknolojiye en uygun programlama dili ile geliştirilebilirler.</a:t>
            </a:r>
          </a:p>
          <a:p>
            <a:r>
              <a:rPr lang="tr-TR" dirty="0">
                <a:latin typeface="charter"/>
              </a:rPr>
              <a:t>API Gateway ,günümüzde birden fazla </a:t>
            </a:r>
            <a:r>
              <a:rPr lang="tr-TR" dirty="0" err="1">
                <a:latin typeface="charter"/>
              </a:rPr>
              <a:t>client</a:t>
            </a:r>
            <a:r>
              <a:rPr lang="tr-TR" dirty="0">
                <a:latin typeface="charter"/>
              </a:rPr>
              <a:t> teknolojisi (browser, mobil cihazlar, </a:t>
            </a:r>
            <a:r>
              <a:rPr lang="tr-TR" dirty="0" err="1">
                <a:latin typeface="charter"/>
              </a:rPr>
              <a:t>TVler</a:t>
            </a:r>
            <a:r>
              <a:rPr lang="tr-TR" dirty="0">
                <a:latin typeface="charter"/>
              </a:rPr>
              <a:t>) servislerimizi kullanmak istiyorlar. Bu </a:t>
            </a:r>
            <a:r>
              <a:rPr lang="tr-TR" dirty="0" err="1">
                <a:latin typeface="charter"/>
              </a:rPr>
              <a:t>clientların</a:t>
            </a:r>
            <a:r>
              <a:rPr lang="tr-TR" dirty="0">
                <a:latin typeface="charter"/>
              </a:rPr>
              <a:t> servislerimize direk erişmesi birçok probleme sebebiyet verebilir. Bu sebepten ötürü servislerimiz ve </a:t>
            </a:r>
            <a:r>
              <a:rPr lang="tr-TR" dirty="0" err="1">
                <a:latin typeface="charter"/>
              </a:rPr>
              <a:t>clientlar</a:t>
            </a:r>
            <a:r>
              <a:rPr lang="tr-TR" dirty="0">
                <a:latin typeface="charter"/>
              </a:rPr>
              <a:t> arasındaki bağlantıyı API Gateway ismini verdiğimiz bileşen üzerinden yapıyoruz.</a:t>
            </a:r>
          </a:p>
          <a:p>
            <a:endParaRPr lang="tr-TR" dirty="0"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1907032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D18D4-6E3B-505A-82F1-7A87A5345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Docker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en net tanımlamayla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open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source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bir ‘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container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’ teknolojisidir.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Docker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, aynı işletim sistemi üzerinde, yüzlerce hatta binlerce birbirinden izole ve bağımsız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containerlar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sayesinde sanallaştırma sağlayan bir teknolojidir. Web uygulamalarımızın kolayca kurulumunu, testini, çalışmasını ve </a:t>
            </a:r>
            <a:r>
              <a:rPr lang="tr-TR" b="0" i="0" dirty="0" err="1">
                <a:solidFill>
                  <a:srgbClr val="292929"/>
                </a:solidFill>
                <a:effectLst/>
                <a:latin typeface="charter"/>
              </a:rPr>
              <a:t>deploymentını</a:t>
            </a:r>
            <a:r>
              <a:rPr lang="tr-TR" b="0" i="0" dirty="0">
                <a:solidFill>
                  <a:srgbClr val="292929"/>
                </a:solidFill>
                <a:effectLst/>
                <a:latin typeface="charter"/>
              </a:rPr>
              <a:t> sağlar. Bunun yanında sunucu maliyetlerini önemli ölçüde azaltır.</a:t>
            </a:r>
          </a:p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583EA2-1A47-E7DC-4DC0-48FDE4133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DOCKER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E66A7-5D2B-CC09-054E-5829BF1E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2172347"/>
            <a:ext cx="3065330" cy="26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6093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1114</Words>
  <Application>Microsoft Office PowerPoint</Application>
  <PresentationFormat>Ekran Gösterisi (16:9)</PresentationFormat>
  <Paragraphs>80</Paragraphs>
  <Slides>17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Exo 2</vt:lpstr>
      <vt:lpstr>Fira Sans Extra Condensed Medium</vt:lpstr>
      <vt:lpstr>Arial</vt:lpstr>
      <vt:lpstr>Nunito Light</vt:lpstr>
      <vt:lpstr>Roboto Condensed Light</vt:lpstr>
      <vt:lpstr>charter</vt:lpstr>
      <vt:lpstr>Tech Newsletter XL by Slidesgo</vt:lpstr>
      <vt:lpstr>Mikroservisler ve Python</vt:lpstr>
      <vt:lpstr>WEB SERVİSLER</vt:lpstr>
      <vt:lpstr>WEB SERVİSLER</vt:lpstr>
      <vt:lpstr>MİKROSERVİSLER</vt:lpstr>
      <vt:lpstr>Mikroservislerin Temel Özellikleri Nelerdir ?</vt:lpstr>
      <vt:lpstr>Mikroservis Mimarisi Nasıl Olmalıdır ? Mikroservis Mimarisinin Avantajları Nelerdir ?</vt:lpstr>
      <vt:lpstr>Mikroservislerin eksiklikleri ve dikkat edilmesi gereken noktaları nelerdir ?</vt:lpstr>
      <vt:lpstr>PowerPoint Sunusu</vt:lpstr>
      <vt:lpstr>DOCKER</vt:lpstr>
      <vt:lpstr>DOCKER</vt:lpstr>
      <vt:lpstr>PowerPoint Sunusu</vt:lpstr>
      <vt:lpstr>PROJE ADIMLARI</vt:lpstr>
      <vt:lpstr>PowerPoint Sunusu</vt:lpstr>
      <vt:lpstr>PowerPoint Sunusu</vt:lpstr>
      <vt:lpstr>PowerPoint Sunusu</vt:lpstr>
      <vt:lpstr>PowerPoint Sunusu</vt:lpstr>
      <vt:lpstr>Özlem Çalı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Mikroservisler ve Python</dc:title>
  <cp:lastModifiedBy>Özlem Çalı</cp:lastModifiedBy>
  <cp:revision>8</cp:revision>
  <dcterms:modified xsi:type="dcterms:W3CDTF">2022-07-22T07:18:50Z</dcterms:modified>
</cp:coreProperties>
</file>